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9" r:id="rId2"/>
    <p:sldId id="256" r:id="rId3"/>
    <p:sldId id="257" r:id="rId4"/>
    <p:sldId id="258"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5" d="100"/>
          <a:sy n="75" d="100"/>
        </p:scale>
        <p:origin x="90" y="4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12/8/2013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475291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4000">
              <a:schemeClr val="bg2">
                <a:tint val="97000"/>
                <a:hueMod val="92000"/>
                <a:satMod val="169000"/>
                <a:lumMod val="164000"/>
              </a:schemeClr>
            </a:gs>
            <a:gs pos="100000">
              <a:schemeClr val="bg2">
                <a:shade val="96000"/>
                <a:satMod val="120000"/>
                <a:lumMod val="90000"/>
              </a:schemeClr>
            </a:gs>
          </a:gsLst>
          <a:lin ang="3600000" scaled="0"/>
          <a:tileRect/>
        </a:gradFill>
        <a:effectLst/>
      </p:bgPr>
    </p:bg>
    <p:spTree>
      <p:nvGrpSpPr>
        <p:cNvPr id="1" name=""/>
        <p:cNvGrpSpPr/>
        <p:nvPr/>
      </p:nvGrpSpPr>
      <p:grpSpPr>
        <a:xfrm>
          <a:off x="0" y="0"/>
          <a:ext cx="0" cy="0"/>
          <a:chOff x="0" y="0"/>
          <a:chExt cx="0" cy="0"/>
        </a:xfrm>
      </p:grpSpPr>
      <p:sp>
        <p:nvSpPr>
          <p:cNvPr id="5" name="Rectangle 4"/>
          <p:cNvSpPr/>
          <p:nvPr/>
        </p:nvSpPr>
        <p:spPr>
          <a:xfrm>
            <a:off x="3143760" y="159588"/>
            <a:ext cx="5129930"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The Shepherds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6" name="Rectangle 5"/>
          <p:cNvSpPr/>
          <p:nvPr/>
        </p:nvSpPr>
        <p:spPr>
          <a:xfrm>
            <a:off x="796066" y="1082918"/>
            <a:ext cx="10862534" cy="5324535"/>
          </a:xfrm>
          <a:prstGeom prst="rect">
            <a:avLst/>
          </a:prstGeom>
        </p:spPr>
        <p:txBody>
          <a:bodyPr wrap="square">
            <a:spAutoFit/>
          </a:bodyPr>
          <a:lstStyle/>
          <a:p>
            <a:r>
              <a:rPr lang="en-GB" sz="2400" baseline="30000" dirty="0" smtClean="0">
                <a:solidFill>
                  <a:schemeClr val="bg1"/>
                </a:solidFill>
                <a:latin typeface="Arial Black" panose="020B0A04020102020204" pitchFamily="34" charset="0"/>
              </a:rPr>
              <a:t>Luke 2</a:t>
            </a:r>
          </a:p>
          <a:p>
            <a:r>
              <a:rPr lang="en-GB" b="1" baseline="30000" dirty="0" smtClean="0">
                <a:solidFill>
                  <a:schemeClr val="bg1"/>
                </a:solidFill>
              </a:rPr>
              <a:t>8</a:t>
            </a:r>
            <a:r>
              <a:rPr lang="en-GB" b="1" baseline="30000" dirty="0">
                <a:solidFill>
                  <a:schemeClr val="bg1"/>
                </a:solidFill>
              </a:rPr>
              <a:t> </a:t>
            </a:r>
            <a:r>
              <a:rPr lang="en-GB" b="1" dirty="0">
                <a:solidFill>
                  <a:schemeClr val="bg1"/>
                </a:solidFill>
              </a:rPr>
              <a:t>And there were shepherds living out in the fields nearby, keeping watch over their flocks at night. </a:t>
            </a:r>
            <a:r>
              <a:rPr lang="en-GB" b="1" baseline="30000" dirty="0">
                <a:solidFill>
                  <a:schemeClr val="bg1"/>
                </a:solidFill>
              </a:rPr>
              <a:t>9 </a:t>
            </a:r>
            <a:r>
              <a:rPr lang="en-GB" b="1" dirty="0">
                <a:solidFill>
                  <a:schemeClr val="bg1"/>
                </a:solidFill>
              </a:rPr>
              <a:t>An angel of the Lord appeared to them, and the glory of the Lord shone around them, and they were terrified. </a:t>
            </a:r>
            <a:r>
              <a:rPr lang="en-GB" b="1" baseline="30000" dirty="0">
                <a:solidFill>
                  <a:schemeClr val="bg1"/>
                </a:solidFill>
              </a:rPr>
              <a:t>10 </a:t>
            </a:r>
            <a:r>
              <a:rPr lang="en-GB" b="1" dirty="0">
                <a:solidFill>
                  <a:schemeClr val="bg1"/>
                </a:solidFill>
              </a:rPr>
              <a:t>But the angel said to them, “Do not be afraid. I bring you good news that will cause great joy for all the people. </a:t>
            </a:r>
            <a:r>
              <a:rPr lang="en-GB" b="1" baseline="30000" dirty="0">
                <a:solidFill>
                  <a:schemeClr val="bg1"/>
                </a:solidFill>
              </a:rPr>
              <a:t>11 </a:t>
            </a:r>
            <a:r>
              <a:rPr lang="en-GB" b="1" dirty="0">
                <a:solidFill>
                  <a:schemeClr val="bg1"/>
                </a:solidFill>
              </a:rPr>
              <a:t>Today in the town of David a </a:t>
            </a:r>
            <a:r>
              <a:rPr lang="en-GB" b="1" dirty="0" smtClean="0">
                <a:solidFill>
                  <a:schemeClr val="bg1"/>
                </a:solidFill>
              </a:rPr>
              <a:t>Saviour </a:t>
            </a:r>
            <a:r>
              <a:rPr lang="en-GB" b="1" dirty="0">
                <a:solidFill>
                  <a:schemeClr val="bg1"/>
                </a:solidFill>
              </a:rPr>
              <a:t>has been born to you; he is the Messiah, the Lord. </a:t>
            </a:r>
            <a:r>
              <a:rPr lang="en-GB" b="1" baseline="30000" dirty="0">
                <a:solidFill>
                  <a:schemeClr val="bg1"/>
                </a:solidFill>
              </a:rPr>
              <a:t>12 </a:t>
            </a:r>
            <a:r>
              <a:rPr lang="en-GB" b="1" dirty="0">
                <a:solidFill>
                  <a:schemeClr val="bg1"/>
                </a:solidFill>
              </a:rPr>
              <a:t>This will be a sign to you: You will find a baby wrapped in cloths and lying in a manger.”</a:t>
            </a:r>
          </a:p>
          <a:p>
            <a:r>
              <a:rPr lang="en-GB" b="1" baseline="30000" dirty="0">
                <a:solidFill>
                  <a:schemeClr val="bg1"/>
                </a:solidFill>
              </a:rPr>
              <a:t>13 </a:t>
            </a:r>
            <a:r>
              <a:rPr lang="en-GB" b="1" dirty="0">
                <a:solidFill>
                  <a:schemeClr val="bg1"/>
                </a:solidFill>
              </a:rPr>
              <a:t>Suddenly a great company of the heavenly host appeared with the angel, praising God and saying,</a:t>
            </a:r>
          </a:p>
          <a:p>
            <a:r>
              <a:rPr lang="en-GB" b="1" baseline="30000" dirty="0">
                <a:solidFill>
                  <a:schemeClr val="bg1"/>
                </a:solidFill>
              </a:rPr>
              <a:t>14 </a:t>
            </a:r>
            <a:r>
              <a:rPr lang="en-GB" b="1" dirty="0">
                <a:solidFill>
                  <a:schemeClr val="bg1"/>
                </a:solidFill>
              </a:rPr>
              <a:t>“Glory to God in the highest heaven,</a:t>
            </a:r>
            <a:br>
              <a:rPr lang="en-GB" b="1" dirty="0">
                <a:solidFill>
                  <a:schemeClr val="bg1"/>
                </a:solidFill>
              </a:rPr>
            </a:br>
            <a:r>
              <a:rPr lang="en-GB" b="1" dirty="0">
                <a:solidFill>
                  <a:schemeClr val="bg1"/>
                </a:solidFill>
              </a:rPr>
              <a:t>    and on earth peace to those on whom his </a:t>
            </a:r>
            <a:r>
              <a:rPr lang="en-GB" b="1" dirty="0" smtClean="0">
                <a:solidFill>
                  <a:schemeClr val="bg1"/>
                </a:solidFill>
              </a:rPr>
              <a:t>favour </a:t>
            </a:r>
            <a:r>
              <a:rPr lang="en-GB" b="1" dirty="0">
                <a:solidFill>
                  <a:schemeClr val="bg1"/>
                </a:solidFill>
              </a:rPr>
              <a:t>rests.”</a:t>
            </a:r>
          </a:p>
          <a:p>
            <a:r>
              <a:rPr lang="en-GB" b="1" baseline="30000" dirty="0">
                <a:solidFill>
                  <a:schemeClr val="bg1"/>
                </a:solidFill>
              </a:rPr>
              <a:t>15 </a:t>
            </a:r>
            <a:r>
              <a:rPr lang="en-GB" b="1" dirty="0">
                <a:solidFill>
                  <a:schemeClr val="bg1"/>
                </a:solidFill>
              </a:rPr>
              <a:t>When the angels had left them and gone into heaven, the shepherds said to one another, “Let’s go to Bethlehem and see this thing that has happened, which the Lord has told us about.”</a:t>
            </a:r>
          </a:p>
          <a:p>
            <a:r>
              <a:rPr lang="en-GB" b="1" baseline="30000" dirty="0">
                <a:solidFill>
                  <a:schemeClr val="bg1"/>
                </a:solidFill>
              </a:rPr>
              <a:t>16 </a:t>
            </a:r>
            <a:r>
              <a:rPr lang="en-GB" b="1" dirty="0">
                <a:solidFill>
                  <a:schemeClr val="bg1"/>
                </a:solidFill>
              </a:rPr>
              <a:t>So they hurried off and found Mary and Joseph, and the baby, who was lying in the manger. </a:t>
            </a:r>
            <a:r>
              <a:rPr lang="en-GB" b="1" baseline="30000" dirty="0">
                <a:solidFill>
                  <a:schemeClr val="bg1"/>
                </a:solidFill>
              </a:rPr>
              <a:t>17 </a:t>
            </a:r>
            <a:r>
              <a:rPr lang="en-GB" b="1" dirty="0">
                <a:solidFill>
                  <a:schemeClr val="bg1"/>
                </a:solidFill>
              </a:rPr>
              <a:t>When they had seen him, they spread the word concerning what had been told them about this child, </a:t>
            </a:r>
            <a:r>
              <a:rPr lang="en-GB" b="1" baseline="30000" dirty="0">
                <a:solidFill>
                  <a:schemeClr val="bg1"/>
                </a:solidFill>
              </a:rPr>
              <a:t>18 </a:t>
            </a:r>
            <a:r>
              <a:rPr lang="en-GB" b="1" dirty="0">
                <a:solidFill>
                  <a:schemeClr val="bg1"/>
                </a:solidFill>
              </a:rPr>
              <a:t>and all who heard it were amazed at what the shepherds said to them. </a:t>
            </a:r>
            <a:r>
              <a:rPr lang="en-GB" b="1" baseline="30000" dirty="0">
                <a:solidFill>
                  <a:schemeClr val="bg1"/>
                </a:solidFill>
              </a:rPr>
              <a:t>19 </a:t>
            </a:r>
            <a:r>
              <a:rPr lang="en-GB" b="1" dirty="0">
                <a:solidFill>
                  <a:schemeClr val="bg1"/>
                </a:solidFill>
              </a:rPr>
              <a:t>But Mary treasured up all these things and pondered them in her heart. </a:t>
            </a:r>
            <a:r>
              <a:rPr lang="en-GB" b="1" baseline="30000" dirty="0">
                <a:solidFill>
                  <a:schemeClr val="bg1"/>
                </a:solidFill>
              </a:rPr>
              <a:t>20 </a:t>
            </a:r>
            <a:r>
              <a:rPr lang="en-GB" b="1" dirty="0">
                <a:solidFill>
                  <a:schemeClr val="bg1"/>
                </a:solidFill>
              </a:rPr>
              <a:t>The shepherds returned, glorifying and praising God for all the things they had heard and seen, which were just as they had been told.</a:t>
            </a:r>
          </a:p>
        </p:txBody>
      </p:sp>
    </p:spTree>
    <p:extLst>
      <p:ext uri="{BB962C8B-B14F-4D97-AF65-F5344CB8AC3E}">
        <p14:creationId xmlns:p14="http://schemas.microsoft.com/office/powerpoint/2010/main" val="295593342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3760" y="159588"/>
            <a:ext cx="5129930"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The Shepherds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6" name="Rectangle 5"/>
          <p:cNvSpPr/>
          <p:nvPr/>
        </p:nvSpPr>
        <p:spPr>
          <a:xfrm>
            <a:off x="769172" y="1817785"/>
            <a:ext cx="10862534" cy="4072910"/>
          </a:xfrm>
          <a:prstGeom prst="rect">
            <a:avLst/>
          </a:prstGeom>
        </p:spPr>
        <p:txBody>
          <a:bodyPr wrap="square">
            <a:spAutoFit/>
          </a:bodyPr>
          <a:lstStyle/>
          <a:p>
            <a:r>
              <a:rPr lang="en-GB" sz="2000" b="1" dirty="0">
                <a:solidFill>
                  <a:srgbClr val="FF0000"/>
                </a:solidFill>
                <a:latin typeface="Arial Black" panose="020B0A04020102020204" pitchFamily="34" charset="0"/>
              </a:rPr>
              <a:t>Luke </a:t>
            </a:r>
            <a:r>
              <a:rPr lang="en-GB" sz="2000" b="1" dirty="0" smtClean="0">
                <a:solidFill>
                  <a:srgbClr val="FF0000"/>
                </a:solidFill>
                <a:latin typeface="Arial Black" panose="020B0A04020102020204" pitchFamily="34" charset="0"/>
              </a:rPr>
              <a:t>2</a:t>
            </a:r>
          </a:p>
          <a:p>
            <a:r>
              <a:rPr lang="en-GB" sz="2000" b="1" dirty="0" smtClean="0">
                <a:solidFill>
                  <a:srgbClr val="FF0000"/>
                </a:solidFill>
                <a:latin typeface="Arial Black" panose="020B0A04020102020204" pitchFamily="34" charset="0"/>
              </a:rPr>
              <a:t>8</a:t>
            </a:r>
            <a:r>
              <a:rPr lang="en-GB" sz="2000" b="1" dirty="0">
                <a:solidFill>
                  <a:srgbClr val="FF0000"/>
                </a:solidFill>
                <a:latin typeface="Arial Black" panose="020B0A04020102020204" pitchFamily="34" charset="0"/>
              </a:rPr>
              <a:t> And there were shepherds living out in the fields nearby, keeping watch over their flocks at night. 9 An angel of the Lord appeared to them, and the glory of the Lord shone around them, and they were terrified. 10 But the angel said to them, “Do not be afraid. I bring you good news that will cause great joy for all the people. 11 Today in the town of David a Saviour has been born to you; he is the Messiah, the Lord. 12 This will be a sign to you: You will find a baby wrapped in cloths and lying in a manger.”</a:t>
            </a:r>
          </a:p>
          <a:p>
            <a:r>
              <a:rPr lang="en-GB" sz="2000" b="1" dirty="0">
                <a:solidFill>
                  <a:srgbClr val="FF0000"/>
                </a:solidFill>
                <a:latin typeface="Arial Black" panose="020B0A04020102020204" pitchFamily="34" charset="0"/>
              </a:rPr>
              <a:t>13 Suddenly a great company of the heavenly host appeared with the angel, praising God and saying,</a:t>
            </a:r>
          </a:p>
          <a:p>
            <a:r>
              <a:rPr lang="en-GB" sz="2000" b="1" dirty="0">
                <a:solidFill>
                  <a:srgbClr val="FF0000"/>
                </a:solidFill>
                <a:latin typeface="Arial Black" panose="020B0A04020102020204" pitchFamily="34" charset="0"/>
              </a:rPr>
              <a:t>14 “Glory to God in the highest heaven,</a:t>
            </a:r>
            <a:br>
              <a:rPr lang="en-GB" sz="2000" b="1" dirty="0">
                <a:solidFill>
                  <a:srgbClr val="FF0000"/>
                </a:solidFill>
                <a:latin typeface="Arial Black" panose="020B0A04020102020204" pitchFamily="34" charset="0"/>
              </a:rPr>
            </a:br>
            <a:r>
              <a:rPr lang="en-GB" sz="2000" b="1" dirty="0">
                <a:solidFill>
                  <a:srgbClr val="FF0000"/>
                </a:solidFill>
                <a:latin typeface="Arial Black" panose="020B0A04020102020204" pitchFamily="34" charset="0"/>
              </a:rPr>
              <a:t>    and on earth peace to those on whom his favour rests.”</a:t>
            </a:r>
          </a:p>
          <a:p>
            <a:endParaRPr lang="en-GB" sz="2800" baseline="30000" dirty="0">
              <a:solidFill>
                <a:schemeClr val="bg1"/>
              </a:solidFill>
              <a:latin typeface="Arial Black" panose="020B0A04020102020204" pitchFamily="34" charset="0"/>
            </a:endParaRPr>
          </a:p>
        </p:txBody>
      </p:sp>
      <p:sp>
        <p:nvSpPr>
          <p:cNvPr id="2" name="TextBox 1"/>
          <p:cNvSpPr txBox="1"/>
          <p:nvPr/>
        </p:nvSpPr>
        <p:spPr>
          <a:xfrm>
            <a:off x="769172" y="1082918"/>
            <a:ext cx="10381129" cy="584775"/>
          </a:xfrm>
          <a:prstGeom prst="rect">
            <a:avLst/>
          </a:prstGeom>
          <a:noFill/>
        </p:spPr>
        <p:txBody>
          <a:bodyPr wrap="square" rtlCol="0">
            <a:spAutoFit/>
          </a:bodyPr>
          <a:lstStyle/>
          <a:p>
            <a:r>
              <a:rPr lang="en-GB" sz="3200" b="1" u="sng" dirty="0" smtClean="0">
                <a:solidFill>
                  <a:schemeClr val="bg1"/>
                </a:solidFill>
                <a:latin typeface="Comic Sans MS" panose="030F0702030302020204" pitchFamily="66" charset="0"/>
              </a:rPr>
              <a:t>An Extraordinary Experience</a:t>
            </a:r>
            <a:endParaRPr lang="en-GB" sz="3200" b="1" u="sng" dirty="0">
              <a:solidFill>
                <a:schemeClr val="bg1"/>
              </a:solidFill>
              <a:latin typeface="Comic Sans MS" panose="030F0702030302020204" pitchFamily="66" charset="0"/>
            </a:endParaRPr>
          </a:p>
        </p:txBody>
      </p:sp>
      <p:sp>
        <p:nvSpPr>
          <p:cNvPr id="7" name="TextBox 6"/>
          <p:cNvSpPr txBox="1"/>
          <p:nvPr/>
        </p:nvSpPr>
        <p:spPr>
          <a:xfrm>
            <a:off x="769172" y="5753530"/>
            <a:ext cx="11422828" cy="584775"/>
          </a:xfrm>
          <a:prstGeom prst="rect">
            <a:avLst/>
          </a:prstGeom>
          <a:noFill/>
        </p:spPr>
        <p:txBody>
          <a:bodyPr wrap="square" rtlCol="0">
            <a:spAutoFit/>
          </a:bodyPr>
          <a:lstStyle/>
          <a:p>
            <a:r>
              <a:rPr lang="en-GB" sz="3200" b="1" u="sng" dirty="0" smtClean="0">
                <a:solidFill>
                  <a:schemeClr val="bg1"/>
                </a:solidFill>
                <a:latin typeface="Comic Sans MS" panose="030F0702030302020204" pitchFamily="66" charset="0"/>
              </a:rPr>
              <a:t>God changes us as we experience His Glory</a:t>
            </a:r>
            <a:endParaRPr lang="en-GB" sz="3200" b="1" u="sng"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35826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3760" y="159588"/>
            <a:ext cx="5129930"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The Shepherds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Rectangle 1"/>
          <p:cNvSpPr/>
          <p:nvPr/>
        </p:nvSpPr>
        <p:spPr>
          <a:xfrm>
            <a:off x="769172" y="1935817"/>
            <a:ext cx="10381129" cy="1015663"/>
          </a:xfrm>
          <a:prstGeom prst="rect">
            <a:avLst/>
          </a:prstGeom>
        </p:spPr>
        <p:txBody>
          <a:bodyPr wrap="square">
            <a:spAutoFit/>
          </a:bodyPr>
          <a:lstStyle/>
          <a:p>
            <a:r>
              <a:rPr lang="en-GB" sz="2000" b="1" dirty="0">
                <a:solidFill>
                  <a:srgbClr val="FF0000"/>
                </a:solidFill>
                <a:latin typeface="Arial Black" panose="020B0A04020102020204" pitchFamily="34" charset="0"/>
              </a:rPr>
              <a:t>Luke 2</a:t>
            </a:r>
          </a:p>
          <a:p>
            <a:r>
              <a:rPr lang="en-GB" sz="2000" b="1" dirty="0">
                <a:solidFill>
                  <a:srgbClr val="FF0000"/>
                </a:solidFill>
                <a:latin typeface="Arial Black" panose="020B0A04020102020204" pitchFamily="34" charset="0"/>
              </a:rPr>
              <a:t>8 And there were shepherds living out in the fields nearby, keeping watch over their flocks at night. </a:t>
            </a:r>
            <a:endParaRPr lang="en-GB" sz="2000" dirty="0"/>
          </a:p>
        </p:txBody>
      </p:sp>
      <p:sp>
        <p:nvSpPr>
          <p:cNvPr id="7" name="TextBox 6"/>
          <p:cNvSpPr txBox="1"/>
          <p:nvPr/>
        </p:nvSpPr>
        <p:spPr>
          <a:xfrm>
            <a:off x="769172" y="1082918"/>
            <a:ext cx="10381129" cy="584775"/>
          </a:xfrm>
          <a:prstGeom prst="rect">
            <a:avLst/>
          </a:prstGeom>
          <a:noFill/>
        </p:spPr>
        <p:txBody>
          <a:bodyPr wrap="square" rtlCol="0">
            <a:spAutoFit/>
          </a:bodyPr>
          <a:lstStyle/>
          <a:p>
            <a:r>
              <a:rPr lang="en-GB" sz="3200" b="1" u="sng" dirty="0" smtClean="0">
                <a:solidFill>
                  <a:schemeClr val="bg1"/>
                </a:solidFill>
                <a:latin typeface="Comic Sans MS" panose="030F0702030302020204" pitchFamily="66" charset="0"/>
              </a:rPr>
              <a:t>Ordinary Working Men </a:t>
            </a:r>
            <a:endParaRPr lang="en-GB" sz="3200" b="1" u="sng" dirty="0">
              <a:solidFill>
                <a:schemeClr val="bg1"/>
              </a:solidFill>
              <a:latin typeface="Comic Sans MS" panose="030F0702030302020204" pitchFamily="66" charset="0"/>
            </a:endParaRPr>
          </a:p>
        </p:txBody>
      </p:sp>
      <p:sp>
        <p:nvSpPr>
          <p:cNvPr id="3" name="TextBox 2"/>
          <p:cNvSpPr txBox="1"/>
          <p:nvPr/>
        </p:nvSpPr>
        <p:spPr>
          <a:xfrm>
            <a:off x="769171" y="2948442"/>
            <a:ext cx="10502601" cy="738664"/>
          </a:xfrm>
          <a:prstGeom prst="rect">
            <a:avLst/>
          </a:prstGeom>
          <a:noFill/>
        </p:spPr>
        <p:txBody>
          <a:bodyPr wrap="square" rtlCol="0">
            <a:spAutoFit/>
          </a:bodyPr>
          <a:lstStyle/>
          <a:p>
            <a:r>
              <a:rPr lang="en-GB" sz="2400" b="1" dirty="0" smtClean="0">
                <a:solidFill>
                  <a:schemeClr val="bg1"/>
                </a:solidFill>
                <a:latin typeface="Arial Black" panose="020B0A04020102020204" pitchFamily="34" charset="0"/>
              </a:rPr>
              <a:t>Social Outcasts and Religious Outcasts.</a:t>
            </a:r>
          </a:p>
          <a:p>
            <a:endParaRPr lang="en-GB" dirty="0"/>
          </a:p>
        </p:txBody>
      </p:sp>
      <p:sp>
        <p:nvSpPr>
          <p:cNvPr id="4" name="TextBox 3"/>
          <p:cNvSpPr txBox="1"/>
          <p:nvPr/>
        </p:nvSpPr>
        <p:spPr>
          <a:xfrm>
            <a:off x="769171" y="3544149"/>
            <a:ext cx="10858501" cy="830997"/>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a:t>
            </a:r>
            <a:r>
              <a:rPr lang="en-GB" sz="2400" b="1" dirty="0">
                <a:solidFill>
                  <a:schemeClr val="bg1"/>
                </a:solidFill>
                <a:latin typeface="Arial Black" panose="020B0A04020102020204" pitchFamily="34" charset="0"/>
              </a:rPr>
              <a:t>Intentionally </a:t>
            </a:r>
            <a:r>
              <a:rPr lang="en-GB" sz="2400" b="1" dirty="0">
                <a:solidFill>
                  <a:schemeClr val="bg1"/>
                </a:solidFill>
                <a:latin typeface="Arial Black" panose="020B0A04020102020204" pitchFamily="34" charset="0"/>
              </a:rPr>
              <a:t>chose the Outcast the </a:t>
            </a:r>
            <a:r>
              <a:rPr lang="en-GB" sz="2400" b="1" dirty="0" smtClean="0">
                <a:solidFill>
                  <a:schemeClr val="bg1"/>
                </a:solidFill>
                <a:latin typeface="Arial Black" panose="020B0A04020102020204" pitchFamily="34" charset="0"/>
              </a:rPr>
              <a:t>Overlooked and </a:t>
            </a:r>
            <a:r>
              <a:rPr lang="en-GB" sz="2400" b="1" dirty="0">
                <a:solidFill>
                  <a:schemeClr val="bg1"/>
                </a:solidFill>
                <a:latin typeface="Arial Black" panose="020B0A04020102020204" pitchFamily="34" charset="0"/>
              </a:rPr>
              <a:t>the </a:t>
            </a:r>
            <a:r>
              <a:rPr lang="en-GB" sz="2400" b="1" dirty="0" smtClean="0">
                <a:solidFill>
                  <a:schemeClr val="bg1"/>
                </a:solidFill>
                <a:latin typeface="Arial Black" panose="020B0A04020102020204" pitchFamily="34" charset="0"/>
              </a:rPr>
              <a:t>Despised.</a:t>
            </a:r>
            <a:endParaRPr lang="en-GB" sz="2400" b="1" dirty="0">
              <a:solidFill>
                <a:schemeClr val="bg1"/>
              </a:solidFill>
              <a:latin typeface="Arial Black" panose="020B0A04020102020204" pitchFamily="34" charset="0"/>
            </a:endParaRPr>
          </a:p>
        </p:txBody>
      </p:sp>
      <p:sp>
        <p:nvSpPr>
          <p:cNvPr id="9" name="Rectangle 8"/>
          <p:cNvSpPr/>
          <p:nvPr/>
        </p:nvSpPr>
        <p:spPr>
          <a:xfrm>
            <a:off x="769171" y="4375146"/>
            <a:ext cx="11036302" cy="1754326"/>
          </a:xfrm>
          <a:prstGeom prst="rect">
            <a:avLst/>
          </a:prstGeom>
        </p:spPr>
        <p:txBody>
          <a:bodyPr wrap="square">
            <a:spAutoFit/>
          </a:bodyPr>
          <a:lstStyle/>
          <a:p>
            <a:r>
              <a:rPr lang="en-GB" b="1" dirty="0"/>
              <a:t>1 Cor. Ch.1</a:t>
            </a:r>
          </a:p>
          <a:p>
            <a:r>
              <a:rPr lang="en-GB" b="1" baseline="30000" dirty="0" smtClean="0"/>
              <a:t>26</a:t>
            </a:r>
            <a:r>
              <a:rPr lang="en-GB" b="1" baseline="30000" dirty="0"/>
              <a:t> </a:t>
            </a:r>
            <a:r>
              <a:rPr lang="en-GB" b="1" dirty="0"/>
              <a:t>Brothers and sisters, think of what you were when you were called. Not many of you were wise by human standards; not many were influential; not many were of noble birth. </a:t>
            </a:r>
            <a:r>
              <a:rPr lang="en-GB" b="1" baseline="30000" dirty="0"/>
              <a:t>27 </a:t>
            </a:r>
            <a:r>
              <a:rPr lang="en-GB" b="1" dirty="0"/>
              <a:t>But God chose the foolish things of the world to shame the wise; God chose the weak things of the world to shame the strong. </a:t>
            </a:r>
            <a:r>
              <a:rPr lang="en-GB" b="1" baseline="30000" dirty="0"/>
              <a:t>28 </a:t>
            </a:r>
            <a:r>
              <a:rPr lang="en-GB" b="1" dirty="0"/>
              <a:t>God chose the lowly things of this world and the despised things—and the things that are not—to nullify the things that are, </a:t>
            </a:r>
            <a:r>
              <a:rPr lang="en-GB" b="1" baseline="30000" dirty="0"/>
              <a:t>29 </a:t>
            </a:r>
            <a:r>
              <a:rPr lang="en-GB" b="1" dirty="0"/>
              <a:t>so that no one may boast before him. </a:t>
            </a:r>
          </a:p>
        </p:txBody>
      </p:sp>
      <p:sp>
        <p:nvSpPr>
          <p:cNvPr id="10" name="TextBox 9"/>
          <p:cNvSpPr txBox="1"/>
          <p:nvPr/>
        </p:nvSpPr>
        <p:spPr>
          <a:xfrm>
            <a:off x="769171" y="6291443"/>
            <a:ext cx="10858501"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gives us DIGNITY, SELF-WORTH, PURPOSE and IDENTITY</a:t>
            </a:r>
            <a:r>
              <a:rPr lang="en-GB" dirty="0" smtClean="0">
                <a:solidFill>
                  <a:schemeClr val="bg1"/>
                </a:solidFill>
                <a:latin typeface="Arial Black" panose="020B0A04020102020204" pitchFamily="34" charset="0"/>
              </a:rPr>
              <a:t>.</a:t>
            </a:r>
            <a:endParaRPr lang="en-GB"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98098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3" grpId="0"/>
      <p:bldP spid="4"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3760" y="159588"/>
            <a:ext cx="5129930"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The Shepherds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Rectangle 1"/>
          <p:cNvSpPr/>
          <p:nvPr/>
        </p:nvSpPr>
        <p:spPr>
          <a:xfrm>
            <a:off x="769172" y="1935817"/>
            <a:ext cx="10381129" cy="1015663"/>
          </a:xfrm>
          <a:prstGeom prst="rect">
            <a:avLst/>
          </a:prstGeom>
        </p:spPr>
        <p:txBody>
          <a:bodyPr wrap="square">
            <a:spAutoFit/>
          </a:bodyPr>
          <a:lstStyle/>
          <a:p>
            <a:r>
              <a:rPr lang="en-GB" sz="2000" b="1" dirty="0" smtClean="0">
                <a:solidFill>
                  <a:srgbClr val="FF0000"/>
                </a:solidFill>
                <a:latin typeface="Arial Black" panose="020B0A04020102020204" pitchFamily="34" charset="0"/>
              </a:rPr>
              <a:t>15 When </a:t>
            </a:r>
            <a:r>
              <a:rPr lang="en-GB" sz="2000" b="1" dirty="0">
                <a:solidFill>
                  <a:srgbClr val="FF0000"/>
                </a:solidFill>
                <a:latin typeface="Arial Black" panose="020B0A04020102020204" pitchFamily="34" charset="0"/>
              </a:rPr>
              <a:t>the angels had left them and gone into heaven, the shepherds said to one another, “Let’s go to Bethlehem and see this thing that has happened, which the Lord has told us about</a:t>
            </a:r>
            <a:r>
              <a:rPr lang="en-GB" sz="2000" b="1" dirty="0" smtClean="0">
                <a:solidFill>
                  <a:srgbClr val="FF0000"/>
                </a:solidFill>
                <a:latin typeface="Arial Black" panose="020B0A04020102020204" pitchFamily="34" charset="0"/>
              </a:rPr>
              <a:t>.” </a:t>
            </a:r>
            <a:r>
              <a:rPr lang="en-GB" sz="2000" b="1" dirty="0">
                <a:solidFill>
                  <a:srgbClr val="FF0000"/>
                </a:solidFill>
                <a:latin typeface="Arial Black" panose="020B0A04020102020204" pitchFamily="34" charset="0"/>
              </a:rPr>
              <a:t>16 So they hurried </a:t>
            </a:r>
            <a:r>
              <a:rPr lang="en-GB" sz="2000" b="1" dirty="0" smtClean="0">
                <a:solidFill>
                  <a:srgbClr val="FF0000"/>
                </a:solidFill>
                <a:latin typeface="Arial Black" panose="020B0A04020102020204" pitchFamily="34" charset="0"/>
              </a:rPr>
              <a:t>off … </a:t>
            </a:r>
            <a:endParaRPr lang="en-GB" sz="2000" b="1" dirty="0">
              <a:solidFill>
                <a:srgbClr val="FF0000"/>
              </a:solidFill>
              <a:latin typeface="Arial Black" panose="020B0A04020102020204" pitchFamily="34" charset="0"/>
            </a:endParaRPr>
          </a:p>
        </p:txBody>
      </p:sp>
      <p:sp>
        <p:nvSpPr>
          <p:cNvPr id="7" name="TextBox 6"/>
          <p:cNvSpPr txBox="1"/>
          <p:nvPr/>
        </p:nvSpPr>
        <p:spPr>
          <a:xfrm>
            <a:off x="769172" y="1082918"/>
            <a:ext cx="10381129" cy="584775"/>
          </a:xfrm>
          <a:prstGeom prst="rect">
            <a:avLst/>
          </a:prstGeom>
          <a:noFill/>
        </p:spPr>
        <p:txBody>
          <a:bodyPr wrap="square" rtlCol="0">
            <a:spAutoFit/>
          </a:bodyPr>
          <a:lstStyle/>
          <a:p>
            <a:r>
              <a:rPr lang="en-GB" sz="3200" b="1" u="sng" dirty="0" smtClean="0">
                <a:solidFill>
                  <a:schemeClr val="bg1"/>
                </a:solidFill>
                <a:latin typeface="Comic Sans MS" panose="030F0702030302020204" pitchFamily="66" charset="0"/>
              </a:rPr>
              <a:t>CHOICE and EFFORT</a:t>
            </a:r>
            <a:endParaRPr lang="en-GB" sz="3200" b="1" u="sng" dirty="0">
              <a:solidFill>
                <a:schemeClr val="bg1"/>
              </a:solidFill>
              <a:latin typeface="Comic Sans MS" panose="030F0702030302020204" pitchFamily="66" charset="0"/>
            </a:endParaRPr>
          </a:p>
        </p:txBody>
      </p:sp>
      <p:sp>
        <p:nvSpPr>
          <p:cNvPr id="3" name="TextBox 2"/>
          <p:cNvSpPr txBox="1"/>
          <p:nvPr/>
        </p:nvSpPr>
        <p:spPr>
          <a:xfrm>
            <a:off x="769172" y="2921417"/>
            <a:ext cx="10502601" cy="1292662"/>
          </a:xfrm>
          <a:prstGeom prst="rect">
            <a:avLst/>
          </a:prstGeom>
          <a:noFill/>
        </p:spPr>
        <p:txBody>
          <a:bodyPr wrap="square" rtlCol="0">
            <a:spAutoFit/>
          </a:bodyPr>
          <a:lstStyle/>
          <a:p>
            <a:r>
              <a:rPr lang="en-GB" sz="2400" b="1" dirty="0" smtClean="0">
                <a:solidFill>
                  <a:schemeClr val="bg1"/>
                </a:solidFill>
                <a:latin typeface="Arial Black" panose="020B0A04020102020204" pitchFamily="34" charset="0"/>
              </a:rPr>
              <a:t>They left their sheep and travelled a distance in a hurry.</a:t>
            </a:r>
          </a:p>
          <a:p>
            <a:endParaRPr lang="en-GB" sz="1200" b="1" dirty="0" smtClean="0">
              <a:solidFill>
                <a:schemeClr val="bg1"/>
              </a:solidFill>
              <a:latin typeface="Arial Black" panose="020B0A04020102020204" pitchFamily="34" charset="0"/>
            </a:endParaRPr>
          </a:p>
          <a:p>
            <a:r>
              <a:rPr lang="en-GB" sz="2400" b="1" dirty="0" smtClean="0">
                <a:solidFill>
                  <a:schemeClr val="bg1"/>
                </a:solidFill>
                <a:latin typeface="Arial Black" panose="020B0A04020102020204" pitchFamily="34" charset="0"/>
              </a:rPr>
              <a:t>They found (after a search) the baby in a manger.</a:t>
            </a:r>
          </a:p>
          <a:p>
            <a:endParaRPr lang="en-GB" dirty="0"/>
          </a:p>
        </p:txBody>
      </p:sp>
      <p:sp>
        <p:nvSpPr>
          <p:cNvPr id="4" name="TextBox 3"/>
          <p:cNvSpPr txBox="1"/>
          <p:nvPr/>
        </p:nvSpPr>
        <p:spPr>
          <a:xfrm>
            <a:off x="769172" y="4075451"/>
            <a:ext cx="10858501"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rewarded their efforts.</a:t>
            </a:r>
            <a:endParaRPr lang="en-GB" sz="2400" b="1" dirty="0">
              <a:solidFill>
                <a:schemeClr val="bg1"/>
              </a:solidFill>
              <a:latin typeface="Arial Black" panose="020B0A04020102020204" pitchFamily="34" charset="0"/>
            </a:endParaRPr>
          </a:p>
        </p:txBody>
      </p:sp>
      <p:sp>
        <p:nvSpPr>
          <p:cNvPr id="9" name="Rectangle 8"/>
          <p:cNvSpPr/>
          <p:nvPr/>
        </p:nvSpPr>
        <p:spPr>
          <a:xfrm>
            <a:off x="769171" y="4432182"/>
            <a:ext cx="11036302" cy="1754326"/>
          </a:xfrm>
          <a:prstGeom prst="rect">
            <a:avLst/>
          </a:prstGeom>
        </p:spPr>
        <p:txBody>
          <a:bodyPr wrap="square">
            <a:spAutoFit/>
          </a:bodyPr>
          <a:lstStyle/>
          <a:p>
            <a:r>
              <a:rPr lang="en-GB" b="1" dirty="0"/>
              <a:t>Philippians Ch.3</a:t>
            </a:r>
          </a:p>
          <a:p>
            <a:r>
              <a:rPr lang="en-GB" b="1" dirty="0"/>
              <a:t>12</a:t>
            </a:r>
            <a:r>
              <a:rPr lang="en-GB" b="1" dirty="0"/>
              <a:t> Not that I have already obtained all this, or have already arrived at my goal, but I press on to take hold of that for which Christ Jesus took hold of me. 13 Brothers and sisters, I do not consider myself yet to have taken hold of it. </a:t>
            </a:r>
            <a:r>
              <a:rPr lang="en-GB" b="1" dirty="0"/>
              <a:t>But one thing I do: forgetting what is behind and straining towards what is ahead, 14 I press on towards the goal to win the prize for which God has called me heavenwards in Christ Jesus. </a:t>
            </a:r>
          </a:p>
        </p:txBody>
      </p:sp>
      <p:sp>
        <p:nvSpPr>
          <p:cNvPr id="10" name="TextBox 9"/>
          <p:cNvSpPr txBox="1"/>
          <p:nvPr/>
        </p:nvSpPr>
        <p:spPr>
          <a:xfrm>
            <a:off x="769171" y="6215606"/>
            <a:ext cx="10858501"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rewards personal devotional time and group Bible study. </a:t>
            </a:r>
            <a:endParaRPr lang="en-GB" sz="2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72852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3" grpId="0"/>
      <p:bldP spid="4"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3760" y="159588"/>
            <a:ext cx="5129930"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The Shepherds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Rectangle 1"/>
          <p:cNvSpPr/>
          <p:nvPr/>
        </p:nvSpPr>
        <p:spPr>
          <a:xfrm>
            <a:off x="769172" y="1935817"/>
            <a:ext cx="10381129" cy="1015663"/>
          </a:xfrm>
          <a:prstGeom prst="rect">
            <a:avLst/>
          </a:prstGeom>
        </p:spPr>
        <p:txBody>
          <a:bodyPr wrap="square">
            <a:spAutoFit/>
          </a:bodyPr>
          <a:lstStyle/>
          <a:p>
            <a:r>
              <a:rPr lang="en-GB" sz="2000" b="1" dirty="0">
                <a:solidFill>
                  <a:srgbClr val="FF0000"/>
                </a:solidFill>
                <a:latin typeface="Arial Black" panose="020B0A04020102020204" pitchFamily="34" charset="0"/>
              </a:rPr>
              <a:t>17 When they had seen him, they spread the word concerning what had been told them about this child, 18 and all who heard it were amazed at what the shepherds said to them.</a:t>
            </a:r>
          </a:p>
        </p:txBody>
      </p:sp>
      <p:sp>
        <p:nvSpPr>
          <p:cNvPr id="7" name="TextBox 6"/>
          <p:cNvSpPr txBox="1"/>
          <p:nvPr/>
        </p:nvSpPr>
        <p:spPr>
          <a:xfrm>
            <a:off x="769172" y="1082918"/>
            <a:ext cx="10381129" cy="584775"/>
          </a:xfrm>
          <a:prstGeom prst="rect">
            <a:avLst/>
          </a:prstGeom>
          <a:noFill/>
        </p:spPr>
        <p:txBody>
          <a:bodyPr wrap="square" rtlCol="0">
            <a:spAutoFit/>
          </a:bodyPr>
          <a:lstStyle/>
          <a:p>
            <a:r>
              <a:rPr lang="en-GB" sz="3200" b="1" u="sng" dirty="0" smtClean="0">
                <a:solidFill>
                  <a:schemeClr val="bg1"/>
                </a:solidFill>
                <a:latin typeface="Comic Sans MS" panose="030F0702030302020204" pitchFamily="66" charset="0"/>
              </a:rPr>
              <a:t>They Told Everyone</a:t>
            </a:r>
            <a:endParaRPr lang="en-GB" sz="3200" b="1" u="sng" dirty="0">
              <a:solidFill>
                <a:schemeClr val="bg1"/>
              </a:solidFill>
              <a:latin typeface="Comic Sans MS" panose="030F0702030302020204" pitchFamily="66" charset="0"/>
            </a:endParaRPr>
          </a:p>
        </p:txBody>
      </p:sp>
      <p:sp>
        <p:nvSpPr>
          <p:cNvPr id="3" name="TextBox 2"/>
          <p:cNvSpPr txBox="1"/>
          <p:nvPr/>
        </p:nvSpPr>
        <p:spPr>
          <a:xfrm>
            <a:off x="769172" y="2921417"/>
            <a:ext cx="10502601" cy="1292662"/>
          </a:xfrm>
          <a:prstGeom prst="rect">
            <a:avLst/>
          </a:prstGeom>
          <a:noFill/>
        </p:spPr>
        <p:txBody>
          <a:bodyPr wrap="square" rtlCol="0">
            <a:spAutoFit/>
          </a:bodyPr>
          <a:lstStyle/>
          <a:p>
            <a:r>
              <a:rPr lang="en-GB" sz="2400" b="1" dirty="0" smtClean="0">
                <a:solidFill>
                  <a:schemeClr val="bg1"/>
                </a:solidFill>
                <a:latin typeface="Arial Black" panose="020B0A04020102020204" pitchFamily="34" charset="0"/>
              </a:rPr>
              <a:t>They told everyone about Jesus : Saviour, Christ and Lord</a:t>
            </a:r>
          </a:p>
          <a:p>
            <a:endParaRPr lang="en-GB" sz="1200" b="1" dirty="0" smtClean="0">
              <a:solidFill>
                <a:schemeClr val="bg1"/>
              </a:solidFill>
              <a:latin typeface="Arial Black" panose="020B0A04020102020204" pitchFamily="34" charset="0"/>
            </a:endParaRPr>
          </a:p>
          <a:p>
            <a:r>
              <a:rPr lang="en-GB" sz="2400" b="1" dirty="0" smtClean="0">
                <a:solidFill>
                  <a:schemeClr val="bg1"/>
                </a:solidFill>
                <a:latin typeface="Arial Black" panose="020B0A04020102020204" pitchFamily="34" charset="0"/>
              </a:rPr>
              <a:t>Unusual evangelists</a:t>
            </a:r>
          </a:p>
          <a:p>
            <a:endParaRPr lang="en-GB" dirty="0"/>
          </a:p>
        </p:txBody>
      </p:sp>
      <p:sp>
        <p:nvSpPr>
          <p:cNvPr id="4" name="TextBox 3"/>
          <p:cNvSpPr txBox="1"/>
          <p:nvPr/>
        </p:nvSpPr>
        <p:spPr>
          <a:xfrm>
            <a:off x="769172" y="4075451"/>
            <a:ext cx="10858501"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a:t>
            </a:r>
            <a:r>
              <a:rPr lang="en-GB" sz="2400" b="1" dirty="0" smtClean="0">
                <a:solidFill>
                  <a:schemeClr val="bg1"/>
                </a:solidFill>
                <a:latin typeface="Arial Black" panose="020B0A04020102020204" pitchFamily="34" charset="0"/>
              </a:rPr>
              <a:t>expects us to fulfil the Great Commission</a:t>
            </a:r>
            <a:endParaRPr lang="en-GB" sz="2400" b="1" dirty="0">
              <a:solidFill>
                <a:schemeClr val="bg1"/>
              </a:solidFill>
              <a:latin typeface="Arial Black" panose="020B0A04020102020204" pitchFamily="34" charset="0"/>
            </a:endParaRPr>
          </a:p>
        </p:txBody>
      </p:sp>
      <p:sp>
        <p:nvSpPr>
          <p:cNvPr id="9" name="Rectangle 8"/>
          <p:cNvSpPr/>
          <p:nvPr/>
        </p:nvSpPr>
        <p:spPr>
          <a:xfrm>
            <a:off x="769171" y="4737757"/>
            <a:ext cx="11036302" cy="1200329"/>
          </a:xfrm>
          <a:prstGeom prst="rect">
            <a:avLst/>
          </a:prstGeom>
        </p:spPr>
        <p:txBody>
          <a:bodyPr wrap="square">
            <a:spAutoFit/>
          </a:bodyPr>
          <a:lstStyle/>
          <a:p>
            <a:r>
              <a:rPr lang="en-GB" b="1" dirty="0" smtClean="0"/>
              <a:t>2 Corinthians Ch.5</a:t>
            </a:r>
          </a:p>
          <a:p>
            <a:r>
              <a:rPr lang="en-GB" b="1" dirty="0" smtClean="0"/>
              <a:t>20</a:t>
            </a:r>
            <a:r>
              <a:rPr lang="en-GB" b="1" dirty="0"/>
              <a:t> We are therefore Christ’s ambassadors, as though God were making his appeal through us. </a:t>
            </a:r>
            <a:r>
              <a:rPr lang="en-GB" b="1" dirty="0"/>
              <a:t>We implore you on Christ’s behalf: be reconciled to God. </a:t>
            </a:r>
            <a:r>
              <a:rPr lang="en-GB" b="1" dirty="0"/>
              <a:t>21 God made him who had no sin to be </a:t>
            </a:r>
            <a:r>
              <a:rPr lang="en-GB" b="1" dirty="0" smtClean="0"/>
              <a:t>sin </a:t>
            </a:r>
            <a:r>
              <a:rPr lang="en-GB" b="1" dirty="0"/>
              <a:t>for us, so that in him we might become the righteousness of </a:t>
            </a:r>
            <a:r>
              <a:rPr lang="en-GB" b="1" dirty="0" smtClean="0"/>
              <a:t>God </a:t>
            </a:r>
            <a:endParaRPr lang="en-GB" b="1" dirty="0"/>
          </a:p>
        </p:txBody>
      </p:sp>
      <p:sp>
        <p:nvSpPr>
          <p:cNvPr id="10" name="TextBox 9"/>
          <p:cNvSpPr txBox="1"/>
          <p:nvPr/>
        </p:nvSpPr>
        <p:spPr>
          <a:xfrm>
            <a:off x="769171" y="6215606"/>
            <a:ext cx="10858501"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a:t>
            </a:r>
            <a:r>
              <a:rPr lang="en-GB" sz="2400" b="1" dirty="0" smtClean="0">
                <a:solidFill>
                  <a:schemeClr val="bg1"/>
                </a:solidFill>
                <a:latin typeface="Arial Black" panose="020B0A04020102020204" pitchFamily="34" charset="0"/>
              </a:rPr>
              <a:t>can use even you.</a:t>
            </a:r>
            <a:endParaRPr lang="en-GB" sz="2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75520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3" grpId="0"/>
      <p:bldP spid="4"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3760" y="159588"/>
            <a:ext cx="5129930" cy="923330"/>
          </a:xfrm>
          <a:prstGeom prst="rect">
            <a:avLst/>
          </a:prstGeom>
          <a:noFill/>
        </p:spPr>
        <p:txBody>
          <a:bodyPr wrap="none" lIns="91440" tIns="45720" rIns="91440" bIns="45720">
            <a:spAutoFit/>
          </a:bodyPr>
          <a:lstStyle/>
          <a:p>
            <a:pPr algn="ctr"/>
            <a:r>
              <a:rPr lang="en-US" sz="5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rPr>
              <a:t>The Shepherds</a:t>
            </a: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 name="Rectangle 1"/>
          <p:cNvSpPr/>
          <p:nvPr/>
        </p:nvSpPr>
        <p:spPr>
          <a:xfrm>
            <a:off x="769172" y="1935817"/>
            <a:ext cx="10381129" cy="1015663"/>
          </a:xfrm>
          <a:prstGeom prst="rect">
            <a:avLst/>
          </a:prstGeom>
        </p:spPr>
        <p:txBody>
          <a:bodyPr wrap="square">
            <a:spAutoFit/>
          </a:bodyPr>
          <a:lstStyle/>
          <a:p>
            <a:r>
              <a:rPr lang="en-GB" sz="2000" b="1" dirty="0">
                <a:solidFill>
                  <a:srgbClr val="FF0000"/>
                </a:solidFill>
                <a:latin typeface="Arial Black" panose="020B0A04020102020204" pitchFamily="34" charset="0"/>
              </a:rPr>
              <a:t>20 The shepherds returned, glorifying and praising God for all the things they had heard and seen, which were just as they had been told.</a:t>
            </a:r>
          </a:p>
          <a:p>
            <a:endParaRPr lang="en-GB" sz="2000" b="1" dirty="0">
              <a:solidFill>
                <a:srgbClr val="FF0000"/>
              </a:solidFill>
              <a:latin typeface="Arial Black" panose="020B0A04020102020204" pitchFamily="34" charset="0"/>
            </a:endParaRPr>
          </a:p>
        </p:txBody>
      </p:sp>
      <p:sp>
        <p:nvSpPr>
          <p:cNvPr id="7" name="TextBox 6"/>
          <p:cNvSpPr txBox="1"/>
          <p:nvPr/>
        </p:nvSpPr>
        <p:spPr>
          <a:xfrm>
            <a:off x="769172" y="1082918"/>
            <a:ext cx="10381129" cy="584775"/>
          </a:xfrm>
          <a:prstGeom prst="rect">
            <a:avLst/>
          </a:prstGeom>
          <a:noFill/>
        </p:spPr>
        <p:txBody>
          <a:bodyPr wrap="square" rtlCol="0">
            <a:spAutoFit/>
          </a:bodyPr>
          <a:lstStyle/>
          <a:p>
            <a:r>
              <a:rPr lang="en-GB" sz="3200" b="1" u="sng" dirty="0" smtClean="0">
                <a:solidFill>
                  <a:schemeClr val="bg1"/>
                </a:solidFill>
                <a:latin typeface="Comic Sans MS" panose="030F0702030302020204" pitchFamily="66" charset="0"/>
              </a:rPr>
              <a:t>They Went Back To Work</a:t>
            </a:r>
            <a:endParaRPr lang="en-GB" sz="3200" b="1" u="sng" dirty="0">
              <a:solidFill>
                <a:schemeClr val="bg1"/>
              </a:solidFill>
              <a:latin typeface="Comic Sans MS" panose="030F0702030302020204" pitchFamily="66" charset="0"/>
            </a:endParaRPr>
          </a:p>
        </p:txBody>
      </p:sp>
      <p:sp>
        <p:nvSpPr>
          <p:cNvPr id="3" name="TextBox 2"/>
          <p:cNvSpPr txBox="1"/>
          <p:nvPr/>
        </p:nvSpPr>
        <p:spPr>
          <a:xfrm>
            <a:off x="769171" y="2809444"/>
            <a:ext cx="10502601" cy="738664"/>
          </a:xfrm>
          <a:prstGeom prst="rect">
            <a:avLst/>
          </a:prstGeom>
          <a:noFill/>
        </p:spPr>
        <p:txBody>
          <a:bodyPr wrap="square" rtlCol="0">
            <a:spAutoFit/>
          </a:bodyPr>
          <a:lstStyle/>
          <a:p>
            <a:r>
              <a:rPr lang="en-GB" sz="2400" b="1" dirty="0" smtClean="0">
                <a:solidFill>
                  <a:schemeClr val="bg1"/>
                </a:solidFill>
                <a:latin typeface="Arial Black" panose="020B0A04020102020204" pitchFamily="34" charset="0"/>
              </a:rPr>
              <a:t>Changed People. Changed Attitude.</a:t>
            </a:r>
          </a:p>
          <a:p>
            <a:endParaRPr lang="en-GB" dirty="0"/>
          </a:p>
        </p:txBody>
      </p:sp>
      <p:sp>
        <p:nvSpPr>
          <p:cNvPr id="4" name="TextBox 3"/>
          <p:cNvSpPr txBox="1"/>
          <p:nvPr/>
        </p:nvSpPr>
        <p:spPr>
          <a:xfrm>
            <a:off x="769171" y="3604721"/>
            <a:ext cx="10858501"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a:t>
            </a:r>
            <a:r>
              <a:rPr lang="en-GB" sz="2400" b="1" dirty="0" smtClean="0">
                <a:solidFill>
                  <a:schemeClr val="bg1"/>
                </a:solidFill>
                <a:latin typeface="Arial Black" panose="020B0A04020102020204" pitchFamily="34" charset="0"/>
              </a:rPr>
              <a:t>in the workplace.</a:t>
            </a:r>
            <a:endParaRPr lang="en-GB" sz="2400" b="1" dirty="0">
              <a:solidFill>
                <a:schemeClr val="bg1"/>
              </a:solidFill>
              <a:latin typeface="Arial Black" panose="020B0A04020102020204" pitchFamily="34" charset="0"/>
            </a:endParaRPr>
          </a:p>
        </p:txBody>
      </p:sp>
      <p:sp>
        <p:nvSpPr>
          <p:cNvPr id="9" name="Rectangle 8"/>
          <p:cNvSpPr/>
          <p:nvPr/>
        </p:nvSpPr>
        <p:spPr>
          <a:xfrm>
            <a:off x="769171" y="4263833"/>
            <a:ext cx="11036302" cy="1754326"/>
          </a:xfrm>
          <a:prstGeom prst="rect">
            <a:avLst/>
          </a:prstGeom>
        </p:spPr>
        <p:txBody>
          <a:bodyPr wrap="square">
            <a:spAutoFit/>
          </a:bodyPr>
          <a:lstStyle/>
          <a:p>
            <a:r>
              <a:rPr lang="en-GB" b="1" dirty="0"/>
              <a:t>Ephesians Ch.6</a:t>
            </a:r>
          </a:p>
          <a:p>
            <a:r>
              <a:rPr lang="en-GB" baseline="30000" dirty="0" smtClean="0"/>
              <a:t>5</a:t>
            </a:r>
            <a:r>
              <a:rPr lang="en-GB" baseline="30000" dirty="0"/>
              <a:t> </a:t>
            </a:r>
            <a:r>
              <a:rPr lang="en-GB" b="1" dirty="0"/>
              <a:t>Slaves, obey your earthly masters with respect and fear, and with sincerity of heart, just as you would obey Christ. </a:t>
            </a:r>
            <a:r>
              <a:rPr lang="en-GB" b="1" dirty="0"/>
              <a:t>6 Obey them not only to win their </a:t>
            </a:r>
            <a:r>
              <a:rPr lang="en-GB" b="1" dirty="0" err="1"/>
              <a:t>favor</a:t>
            </a:r>
            <a:r>
              <a:rPr lang="en-GB" b="1" dirty="0"/>
              <a:t> when their eye is on you, but as slaves of Christ, doing the will of God from your heart. 7 Serve wholeheartedly, as if you were serving the Lord, not people, 8 because you know that the Lord will reward each one for whatever good they do, whether they are slave or free.</a:t>
            </a:r>
          </a:p>
        </p:txBody>
      </p:sp>
      <p:sp>
        <p:nvSpPr>
          <p:cNvPr id="10" name="TextBox 9"/>
          <p:cNvSpPr txBox="1"/>
          <p:nvPr/>
        </p:nvSpPr>
        <p:spPr>
          <a:xfrm>
            <a:off x="769171" y="6215606"/>
            <a:ext cx="10858501" cy="461665"/>
          </a:xfrm>
          <a:prstGeom prst="rect">
            <a:avLst/>
          </a:prstGeom>
          <a:noFill/>
        </p:spPr>
        <p:txBody>
          <a:bodyPr wrap="square" rtlCol="0">
            <a:spAutoFit/>
          </a:bodyPr>
          <a:lstStyle/>
          <a:p>
            <a:r>
              <a:rPr lang="en-GB" sz="2400" b="1" dirty="0">
                <a:solidFill>
                  <a:schemeClr val="bg1"/>
                </a:solidFill>
                <a:latin typeface="Arial Black" panose="020B0A04020102020204" pitchFamily="34" charset="0"/>
              </a:rPr>
              <a:t>GOD </a:t>
            </a:r>
            <a:r>
              <a:rPr lang="en-GB" sz="2400" b="1" dirty="0" smtClean="0">
                <a:solidFill>
                  <a:schemeClr val="bg1"/>
                </a:solidFill>
                <a:latin typeface="Arial Black" panose="020B0A04020102020204" pitchFamily="34" charset="0"/>
              </a:rPr>
              <a:t>has a purpose for us in the workplace.</a:t>
            </a:r>
            <a:endParaRPr lang="en-GB" sz="2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8986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3" grpId="0"/>
      <p:bldP spid="4" grpId="0"/>
      <p:bldP spid="9" grpId="0"/>
      <p:bldP spid="10" grpId="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111</TotalTime>
  <Words>220</Words>
  <Application>Microsoft Office PowerPoint</Application>
  <PresentationFormat>Widescreen</PresentationFormat>
  <Paragraphs>51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 Black</vt:lpstr>
      <vt:lpstr>Century Gothic</vt:lpstr>
      <vt:lpstr>Comic Sans MS</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Sneddon</dc:creator>
  <cp:lastModifiedBy>Robert Sneddon</cp:lastModifiedBy>
  <cp:revision>14</cp:revision>
  <dcterms:created xsi:type="dcterms:W3CDTF">2013-12-08T13:05:54Z</dcterms:created>
  <dcterms:modified xsi:type="dcterms:W3CDTF">2013-12-08T14:57:08Z</dcterms:modified>
</cp:coreProperties>
</file>